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258" r:id="rId2"/>
    <p:sldId id="436" r:id="rId3"/>
    <p:sldId id="468" r:id="rId4"/>
    <p:sldId id="469" r:id="rId5"/>
    <p:sldId id="476" r:id="rId6"/>
    <p:sldId id="471" r:id="rId7"/>
    <p:sldId id="478" r:id="rId8"/>
    <p:sldId id="486" r:id="rId9"/>
    <p:sldId id="487" r:id="rId10"/>
    <p:sldId id="473" r:id="rId11"/>
    <p:sldId id="488" r:id="rId12"/>
    <p:sldId id="477" r:id="rId13"/>
    <p:sldId id="474" r:id="rId14"/>
    <p:sldId id="475" r:id="rId15"/>
    <p:sldId id="425" r:id="rId16"/>
    <p:sldId id="423" r:id="rId17"/>
    <p:sldId id="480" r:id="rId18"/>
    <p:sldId id="257" r:id="rId19"/>
    <p:sldId id="455" r:id="rId20"/>
    <p:sldId id="392" r:id="rId21"/>
    <p:sldId id="421" r:id="rId22"/>
    <p:sldId id="465" r:id="rId23"/>
    <p:sldId id="466" r:id="rId24"/>
    <p:sldId id="489" r:id="rId25"/>
    <p:sldId id="481" r:id="rId26"/>
    <p:sldId id="493" r:id="rId27"/>
    <p:sldId id="400" r:id="rId28"/>
    <p:sldId id="490" r:id="rId29"/>
    <p:sldId id="420" r:id="rId30"/>
    <p:sldId id="483" r:id="rId31"/>
    <p:sldId id="433" r:id="rId32"/>
    <p:sldId id="445" r:id="rId33"/>
    <p:sldId id="370" r:id="rId34"/>
    <p:sldId id="492" r:id="rId35"/>
    <p:sldId id="485" r:id="rId36"/>
    <p:sldId id="372" r:id="rId37"/>
    <p:sldId id="346" r:id="rId38"/>
    <p:sldId id="373" r:id="rId39"/>
    <p:sldId id="495" r:id="rId40"/>
    <p:sldId id="494" r:id="rId41"/>
    <p:sldId id="496" r:id="rId42"/>
    <p:sldId id="497" r:id="rId43"/>
    <p:sldId id="498" r:id="rId44"/>
    <p:sldId id="459" r:id="rId45"/>
    <p:sldId id="499" r:id="rId46"/>
    <p:sldId id="460" r:id="rId47"/>
    <p:sldId id="501" r:id="rId48"/>
    <p:sldId id="406" r:id="rId49"/>
    <p:sldId id="502" r:id="rId50"/>
    <p:sldId id="443" r:id="rId51"/>
    <p:sldId id="452" r:id="rId52"/>
    <p:sldId id="446" r:id="rId53"/>
    <p:sldId id="503" r:id="rId54"/>
    <p:sldId id="440" r:id="rId55"/>
    <p:sldId id="442" r:id="rId56"/>
    <p:sldId id="504" r:id="rId57"/>
    <p:sldId id="408" r:id="rId58"/>
    <p:sldId id="505" r:id="rId59"/>
    <p:sldId id="510" r:id="rId60"/>
    <p:sldId id="506" r:id="rId61"/>
    <p:sldId id="409" r:id="rId62"/>
    <p:sldId id="507" r:id="rId63"/>
    <p:sldId id="410" r:id="rId64"/>
    <p:sldId id="508" r:id="rId65"/>
    <p:sldId id="413" r:id="rId66"/>
    <p:sldId id="511" r:id="rId67"/>
    <p:sldId id="414" r:id="rId68"/>
    <p:sldId id="512" r:id="rId69"/>
    <p:sldId id="419" r:id="rId70"/>
    <p:sldId id="513" r:id="rId71"/>
    <p:sldId id="514" r:id="rId72"/>
    <p:sldId id="515" r:id="rId73"/>
    <p:sldId id="517" r:id="rId74"/>
    <p:sldId id="519" r:id="rId75"/>
    <p:sldId id="518" r:id="rId76"/>
    <p:sldId id="524" r:id="rId77"/>
    <p:sldId id="520" r:id="rId78"/>
    <p:sldId id="521" r:id="rId79"/>
    <p:sldId id="525" r:id="rId80"/>
    <p:sldId id="527" r:id="rId81"/>
    <p:sldId id="528" r:id="rId82"/>
    <p:sldId id="529" r:id="rId83"/>
    <p:sldId id="526" r:id="rId84"/>
    <p:sldId id="530" r:id="rId85"/>
    <p:sldId id="531" r:id="rId86"/>
    <p:sldId id="532" r:id="rId87"/>
    <p:sldId id="533" r:id="rId88"/>
    <p:sldId id="546" r:id="rId89"/>
    <p:sldId id="541" r:id="rId90"/>
    <p:sldId id="538" r:id="rId91"/>
    <p:sldId id="539" r:id="rId92"/>
    <p:sldId id="540" r:id="rId93"/>
    <p:sldId id="542" r:id="rId94"/>
    <p:sldId id="543" r:id="rId95"/>
    <p:sldId id="544" r:id="rId96"/>
    <p:sldId id="545" r:id="rId97"/>
    <p:sldId id="547" r:id="rId98"/>
    <p:sldId id="548" r:id="rId99"/>
    <p:sldId id="549" r:id="rId100"/>
    <p:sldId id="550" r:id="rId101"/>
    <p:sldId id="551" r:id="rId102"/>
    <p:sldId id="552" r:id="rId103"/>
    <p:sldId id="553" r:id="rId104"/>
    <p:sldId id="554" r:id="rId105"/>
    <p:sldId id="555" r:id="rId106"/>
    <p:sldId id="559" r:id="rId107"/>
    <p:sldId id="556" r:id="rId108"/>
    <p:sldId id="557" r:id="rId109"/>
    <p:sldId id="558" r:id="rId110"/>
    <p:sldId id="560" r:id="rId111"/>
    <p:sldId id="561" r:id="rId112"/>
    <p:sldId id="435" r:id="rId113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469"/>
            <p14:sldId id="476"/>
            <p14:sldId id="471"/>
            <p14:sldId id="478"/>
            <p14:sldId id="486"/>
            <p14:sldId id="487"/>
            <p14:sldId id="473"/>
            <p14:sldId id="488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93"/>
            <p14:sldId id="400"/>
            <p14:sldId id="490"/>
            <p14:sldId id="420"/>
            <p14:sldId id="483"/>
            <p14:sldId id="43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459"/>
            <p14:sldId id="499"/>
            <p14:sldId id="460"/>
            <p14:sldId id="501"/>
            <p14:sldId id="406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15"/>
            <p14:sldId id="517"/>
            <p14:sldId id="519"/>
            <p14:sldId id="518"/>
            <p14:sldId id="524"/>
            <p14:sldId id="520"/>
            <p14:sldId id="521"/>
            <p14:sldId id="525"/>
            <p14:sldId id="527"/>
            <p14:sldId id="528"/>
            <p14:sldId id="529"/>
            <p14:sldId id="526"/>
            <p14:sldId id="530"/>
            <p14:sldId id="531"/>
            <p14:sldId id="532"/>
            <p14:sldId id="533"/>
            <p14:sldId id="546"/>
            <p14:sldId id="541"/>
            <p14:sldId id="538"/>
            <p14:sldId id="539"/>
            <p14:sldId id="540"/>
            <p14:sldId id="542"/>
            <p14:sldId id="543"/>
            <p14:sldId id="544"/>
            <p14:sldId id="545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9"/>
            <p14:sldId id="556"/>
            <p14:sldId id="557"/>
            <p14:sldId id="558"/>
            <p14:sldId id="560"/>
            <p14:sldId id="561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890" autoAdjust="0"/>
    <p:restoredTop sz="99664" autoAdjust="0"/>
  </p:normalViewPr>
  <p:slideViewPr>
    <p:cSldViewPr snapToGrid="0" snapToObjects="1">
      <p:cViewPr>
        <p:scale>
          <a:sx n="116" d="100"/>
          <a:sy n="116" d="100"/>
        </p:scale>
        <p:origin x="-1376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handoutMaster" Target="handoutMasters/handoutMaster1.xml"/><Relationship Id="rId116" Type="http://schemas.openxmlformats.org/officeDocument/2006/relationships/printerSettings" Target="printerSettings/printerSettings1.bin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4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8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9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0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51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2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53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18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12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27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1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36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0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6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3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57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9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0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1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Dataflow profiler </a:t>
            </a:r>
            <a:r>
              <a:rPr lang="en-US" altLang="zh-CN" sz="2000" dirty="0" smtClean="0"/>
              <a:t>(Reconstruct the dataflow)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using quantified dataflow model and dataflow counters</a:t>
            </a:r>
          </a:p>
          <a:p>
            <a:pPr lvl="1"/>
            <a:r>
              <a:rPr lang="en-US" altLang="zh-CN" dirty="0" smtClean="0"/>
              <a:t>Runtime data = </a:t>
            </a:r>
            <a:r>
              <a:rPr lang="en-US" altLang="zh-CN" i="1" dirty="0" smtClean="0"/>
              <a:t>f </a:t>
            </a:r>
            <a:r>
              <a:rPr lang="en-US" altLang="zh-CN" dirty="0" smtClean="0"/>
              <a:t>(upstream data, </a:t>
            </a:r>
            <a:r>
              <a:rPr lang="en-US" altLang="zh-CN" dirty="0" err="1" smtClean="0"/>
              <a:t>confs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User code </a:t>
            </a:r>
            <a:r>
              <a:rPr lang="en-US" altLang="zh-CN" dirty="0"/>
              <a:t>profiler </a:t>
            </a:r>
            <a:r>
              <a:rPr lang="en-US" altLang="zh-CN" sz="2000" dirty="0"/>
              <a:t>(Reconstruct </a:t>
            </a:r>
            <a:r>
              <a:rPr lang="en-US" altLang="zh-CN" sz="2000" dirty="0" smtClean="0"/>
              <a:t>memory usage of user code)</a:t>
            </a:r>
            <a:endParaRPr lang="en-US" altLang="zh-CN" dirty="0"/>
          </a:p>
          <a:p>
            <a:pPr lvl="1"/>
            <a:r>
              <a:rPr lang="en-US" altLang="zh-CN" dirty="0" smtClean="0"/>
              <a:t>Using lifecycle-aware monitoring strategy</a:t>
            </a:r>
          </a:p>
          <a:p>
            <a:pPr lvl="1"/>
            <a:r>
              <a:rPr lang="en-US" altLang="zh-CN" dirty="0" err="1" smtClean="0"/>
              <a:t>MemUsage</a:t>
            </a:r>
            <a:r>
              <a:rPr lang="en-US" altLang="zh-CN" dirty="0" smtClean="0"/>
              <a:t> = 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 (input records in different ranges)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summary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141615" y="4291895"/>
            <a:ext cx="240848" cy="284667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69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memory-consuming code snippets</a:t>
            </a:r>
          </a:p>
          <a:p>
            <a:r>
              <a:rPr lang="en-US" altLang="zh-CN" dirty="0" smtClean="0"/>
              <a:t>Identify root causes in </a:t>
            </a:r>
            <a:r>
              <a:rPr lang="en-US" altLang="zh-CN" dirty="0" smtClean="0">
                <a:solidFill>
                  <a:srgbClr val="393BAA"/>
                </a:solidFill>
              </a:rPr>
              <a:t>user code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393BAA"/>
                </a:solidFill>
              </a:rPr>
              <a:t>error-related data</a:t>
            </a:r>
          </a:p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the skewed data </a:t>
            </a:r>
            <a:r>
              <a:rPr lang="en-US" altLang="zh-CN" dirty="0" smtClean="0"/>
              <a:t>and </a:t>
            </a:r>
            <a:r>
              <a:rPr lang="en-US" altLang="zh-CN" dirty="0" smtClean="0">
                <a:solidFill>
                  <a:srgbClr val="393BAA"/>
                </a:solidFill>
              </a:rPr>
              <a:t>improper configurations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used for diagnosing memory problems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9" y="3515953"/>
            <a:ext cx="8848415" cy="16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3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identify memory-consuming code snippets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15" y="1424253"/>
            <a:ext cx="57531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124235"/>
            <a:ext cx="6934452" cy="2368351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7800" y="4948818"/>
            <a:ext cx="6934452" cy="240871"/>
          </a:xfrm>
          <a:prstGeom prst="rect">
            <a:avLst/>
          </a:prstGeom>
          <a:noFill/>
          <a:ln w="3810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85758" y="2780973"/>
            <a:ext cx="1466981" cy="2167845"/>
          </a:xfrm>
          <a:prstGeom prst="straightConnector1">
            <a:avLst/>
          </a:prstGeom>
          <a:ln w="28575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271" y="3141933"/>
            <a:ext cx="6943529" cy="361376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</p:spTree>
    <p:extLst>
      <p:ext uri="{BB962C8B-B14F-4D97-AF65-F5344CB8AC3E}">
        <p14:creationId xmlns:p14="http://schemas.microsoft.com/office/powerpoint/2010/main" val="182719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root causes in user code and error-related data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user code</a:t>
            </a: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17999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2042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1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72175"/>
              </p:ext>
            </p:extLst>
          </p:nvPr>
        </p:nvGraphicFramePr>
        <p:xfrm>
          <a:off x="284640" y="3466307"/>
          <a:ext cx="8495352" cy="3147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3251443"/>
                <a:gridCol w="2375634"/>
                <a:gridCol w="237563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configurations </a:t>
                      </a: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 reduce number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unbalanced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Unbalanced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partition function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in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has much more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Hotspot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key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The key design is bad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4 is matched 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is much larger than the other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None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Fixed buffer exists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map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fixed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Virtual buffer is full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combine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reduce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 virtual buffer</a:t>
                      </a: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2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mtClean="0"/>
              <a:t>Rules for dataflow</a:t>
            </a:r>
          </a:p>
          <a:p>
            <a:r>
              <a:rPr lang="en-US" altLang="zh-CN" smtClean="0"/>
              <a:t>Skew modeling</a:t>
            </a:r>
            <a:endParaRPr lang="en-US" altLang="zh-CN" smtClean="0"/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0" y="550743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point beyond an inner fence on either side is considered a mild outlier. A point beyond an outer fence is considered an extreme outlier.</a:t>
            </a:r>
          </a:p>
        </p:txBody>
      </p:sp>
    </p:spTree>
    <p:extLst>
      <p:ext uri="{BB962C8B-B14F-4D97-AF65-F5344CB8AC3E}">
        <p14:creationId xmlns:p14="http://schemas.microsoft.com/office/powerpoint/2010/main" val="130637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Evaluation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972447"/>
              </p:ext>
            </p:extLst>
          </p:nvPr>
        </p:nvGraphicFramePr>
        <p:xfrm>
          <a:off x="267767" y="2277334"/>
          <a:ext cx="8588864" cy="427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839"/>
                <a:gridCol w="1335610"/>
                <a:gridCol w="547377"/>
                <a:gridCol w="2452267"/>
                <a:gridCol w="777281"/>
                <a:gridCol w="2069100"/>
                <a:gridCol w="755390"/>
              </a:tblGrid>
              <a:tr h="96311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Phase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Job name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Rules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Identified causes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Root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causes?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Verification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(fixe methods)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Overhead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74935">
                <a:tc rowSpan="8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Map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NLPLemmatizer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4,8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, Large single record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Split </a:t>
                      </a:r>
                      <a:r>
                        <a:rPr lang="en-US" sz="105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05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into small records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135s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InMemWordCount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size,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121s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MapSideAggregation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95s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PigDistinctCount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3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82s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CDHJob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9-1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fixed framework buffer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map buffer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113s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MahoutBayes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(trained model)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87s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</a:rPr>
                        <a:t>MahoutConvertText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(training</a:t>
                      </a:r>
                      <a:r>
                        <a:rPr lang="en-US" sz="105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data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91s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HashJoin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(the first table)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114s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rowSpan="5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Shuffle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ShuffleInMemory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Improper data partition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↑ partition number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110s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-like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129s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</a:rPr>
                        <a:t>PigJoin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123s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NestedDISTINCT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179s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PigOrderLimit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 Hot key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194s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rowSpan="7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Reduce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GraphPartitioner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(c)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205s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FindFrequentValues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138s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ReduceJoin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136s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PositionalIndexer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144s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BuildInvertedIndex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231s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CooccurMatrix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155s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JoinLargeGroups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Shrink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the &lt;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list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v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)&gt; group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187s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36" y="4139045"/>
            <a:ext cx="2446036" cy="2312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Large accumulated results in </a:t>
            </a:r>
            <a:r>
              <a:rPr lang="en-US" sz="1800" i="1" dirty="0" err="1" smtClean="0">
                <a:solidFill>
                  <a:srgbClr val="393BAA"/>
                </a:solidFill>
              </a:rPr>
              <a:t>slem</a:t>
            </a:r>
            <a:endParaRPr lang="en-US" sz="1800" i="1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Large record-level intermediate results </a:t>
            </a:r>
            <a:r>
              <a:rPr lang="en-US" altLang="zh-CN" sz="1800" dirty="0" smtClean="0"/>
              <a:t>generated by</a:t>
            </a:r>
            <a:r>
              <a:rPr lang="en-US" sz="1800" dirty="0" smtClean="0"/>
              <a:t> </a:t>
            </a:r>
            <a:r>
              <a:rPr lang="en-US" sz="1800" i="1" dirty="0" smtClean="0">
                <a:solidFill>
                  <a:srgbClr val="393BAA"/>
                </a:solidFill>
              </a:rPr>
              <a:t>lemmatize</a:t>
            </a:r>
            <a:r>
              <a:rPr lang="en-US" sz="1800" dirty="0" smtClean="0">
                <a:solidFill>
                  <a:srgbClr val="393BAA"/>
                </a:solidFill>
              </a:rPr>
              <a:t>(</a:t>
            </a:r>
            <a:r>
              <a:rPr lang="en-US" altLang="zh-CN" sz="1800" dirty="0" smtClean="0">
                <a:solidFill>
                  <a:srgbClr val="393BAA"/>
                </a:solidFill>
              </a:rPr>
              <a:t>value</a:t>
            </a:r>
            <a:r>
              <a:rPr lang="en-US" sz="1800" dirty="0" smtClean="0">
                <a:solidFill>
                  <a:srgbClr val="393BAA"/>
                </a:solidFill>
              </a:rPr>
              <a:t>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growth in [R</a:t>
            </a:r>
            <a:r>
              <a:rPr lang="en-US" sz="1400" dirty="0" smtClean="0"/>
              <a:t>1</a:t>
            </a:r>
            <a:r>
              <a:rPr lang="en-US" sz="1800" dirty="0" smtClean="0"/>
              <a:t>, R</a:t>
            </a:r>
            <a:r>
              <a:rPr lang="en-US" sz="1400" dirty="0" smtClean="0"/>
              <a:t>76</a:t>
            </a:r>
            <a:r>
              <a:rPr lang="en-US" sz="1800" dirty="0" smtClean="0"/>
              <a:t>) </a:t>
            </a:r>
            <a:r>
              <a:rPr lang="en-US" sz="1600" dirty="0" smtClean="0"/>
              <a:t>=&gt; No large accumulated results in </a:t>
            </a:r>
            <a:r>
              <a:rPr lang="en-US" sz="1600" i="1" dirty="0" err="1" smtClean="0"/>
              <a:t>slem</a:t>
            </a:r>
            <a:endParaRPr lang="en-US" sz="1600" i="1" dirty="0" smtClean="0"/>
          </a:p>
          <a:p>
            <a:pPr lvl="1"/>
            <a:r>
              <a:rPr lang="en-US" sz="1800" dirty="0" smtClean="0"/>
              <a:t>Sharp growth at R</a:t>
            </a:r>
            <a:r>
              <a:rPr lang="en-US" sz="1400" dirty="0" smtClean="0"/>
              <a:t>76 =</a:t>
            </a:r>
            <a:r>
              <a:rPr lang="en-US" sz="1600" dirty="0" smtClean="0"/>
              <a:t>&gt; Large intermediate results in </a:t>
            </a:r>
            <a:r>
              <a:rPr lang="en-US" sz="1600" i="1" dirty="0" smtClean="0"/>
              <a:t>lemmatize</a:t>
            </a:r>
            <a:r>
              <a:rPr lang="en-US" sz="1600" dirty="0" smtClean="0"/>
              <a:t>() (Rule 4)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sz="1800" i="1" dirty="0"/>
              <a:t>l</a:t>
            </a:r>
            <a:r>
              <a:rPr lang="en-US" sz="1800" i="1" dirty="0" smtClean="0"/>
              <a:t>emmatize</a:t>
            </a:r>
            <a:r>
              <a:rPr lang="en-US" sz="1800" dirty="0" smtClean="0"/>
              <a:t>() allocates large temporary data structures</a:t>
            </a:r>
          </a:p>
          <a:p>
            <a:pPr lvl="2"/>
            <a:r>
              <a:rPr lang="en-US" sz="1600" dirty="0" smtClean="0"/>
              <a:t>5 times larger than the </a:t>
            </a:r>
            <a:r>
              <a:rPr lang="en-US" sz="1600" i="1" dirty="0" smtClean="0"/>
              <a:t>line</a:t>
            </a:r>
            <a:endParaRPr lang="en-US" sz="1600" i="1" dirty="0">
              <a:solidFill>
                <a:srgbClr val="393BAA"/>
              </a:solidFill>
            </a:endParaRPr>
          </a:p>
          <a:p>
            <a:pPr marL="40005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811496"/>
            <a:ext cx="5599571" cy="1569660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public class Mapper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  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   </a:t>
            </a:r>
            <a:r>
              <a:rPr lang="en-US" sz="1200" b="1" dirty="0">
                <a:latin typeface="Courier"/>
                <a:cs typeface="Courier"/>
              </a:rPr>
              <a:t>public void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(Long </a:t>
            </a:r>
            <a:r>
              <a:rPr lang="en-US" sz="1200" i="1" dirty="0">
                <a:latin typeface="Courier"/>
                <a:cs typeface="Courier"/>
              </a:rPr>
              <a:t>key</a:t>
            </a:r>
            <a:r>
              <a:rPr lang="en-US" sz="1200" dirty="0">
                <a:latin typeface="Courier"/>
                <a:cs typeface="Courier"/>
              </a:rPr>
              <a:t>, Text </a:t>
            </a:r>
            <a:r>
              <a:rPr lang="en-US" sz="1200" i="1" dirty="0">
                <a:latin typeface="Courier"/>
                <a:cs typeface="Courier"/>
              </a:rPr>
              <a:t>value</a:t>
            </a:r>
            <a:r>
              <a:rPr lang="en-US" sz="1200" dirty="0">
                <a:latin typeface="Courier"/>
                <a:cs typeface="Courier"/>
              </a:rPr>
              <a:t>) {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     </a:t>
            </a:r>
            <a:r>
              <a:rPr lang="en-US" sz="1200" dirty="0">
                <a:latin typeface="Courier"/>
                <a:cs typeface="Courier"/>
              </a:rPr>
              <a:t>String 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i="1" dirty="0" err="1">
                <a:latin typeface="Courier"/>
                <a:cs typeface="Courier"/>
              </a:rPr>
              <a:t>value</a:t>
            </a:r>
            <a:r>
              <a:rPr lang="en-US" sz="1200" dirty="0" err="1">
                <a:latin typeface="Courier"/>
                <a:cs typeface="Courier"/>
              </a:rPr>
              <a:t>.toString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</a:t>
            </a:r>
            <a:r>
              <a:rPr lang="en-US" sz="1200" b="1" dirty="0" smtClean="0">
                <a:latin typeface="Courier"/>
                <a:cs typeface="Courier"/>
              </a:rPr>
              <a:t>     </a:t>
            </a:r>
            <a:r>
              <a:rPr lang="en-US" sz="1200" b="1" dirty="0">
                <a:latin typeface="Courier"/>
                <a:cs typeface="Courier"/>
              </a:rPr>
              <a:t>for</a:t>
            </a:r>
            <a:r>
              <a:rPr lang="en-US" sz="1200" dirty="0">
                <a:latin typeface="Courier"/>
                <a:cs typeface="Courier"/>
              </a:rPr>
              <a:t>(String 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 err="1">
                <a:latin typeface="Courier"/>
                <a:cs typeface="Courier"/>
              </a:rPr>
              <a:t>.lemmatize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) =&gt; 282MB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  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, 1);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   </a:t>
            </a:r>
            <a:r>
              <a:rPr lang="en-US" sz="1200" dirty="0">
                <a:latin typeface="Courier"/>
                <a:cs typeface="Courier"/>
              </a:rPr>
              <a:t>}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8 </a:t>
            </a:r>
            <a:r>
              <a:rPr lang="en-US" sz="1200" dirty="0">
                <a:latin typeface="Courier"/>
                <a:cs typeface="Courier"/>
              </a:rPr>
              <a:t>}</a:t>
            </a:r>
            <a:r>
              <a:rPr lang="zh-CN" alt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260" y="6107239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Arial"/>
                <a:cs typeface="Arial"/>
              </a:rPr>
              <a:t>NLPLemmatizer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21467" y="6174054"/>
            <a:ext cx="452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 smtClean="0">
                <a:latin typeface="Arial"/>
                <a:cs typeface="Arial"/>
              </a:rPr>
              <a:t>76</a:t>
            </a:r>
            <a:endParaRPr lang="en-US" sz="1050" b="1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12011" y="6182081"/>
            <a:ext cx="370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>
                <a:latin typeface="Arial"/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000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2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Do not know the code semantics of </a:t>
            </a:r>
            <a:r>
              <a:rPr lang="en-US" sz="1800" i="1" dirty="0" smtClean="0"/>
              <a:t>plus</a:t>
            </a:r>
            <a:r>
              <a:rPr lang="en-US" sz="1800" dirty="0" smtClean="0"/>
              <a:t>()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continuous growth in [G</a:t>
            </a:r>
            <a:r>
              <a:rPr lang="en-US" sz="1400" dirty="0" smtClean="0"/>
              <a:t>1</a:t>
            </a:r>
            <a:r>
              <a:rPr lang="en-US" sz="1800" dirty="0" smtClean="0"/>
              <a:t>, G</a:t>
            </a:r>
            <a:r>
              <a:rPr lang="en-US" sz="1400" dirty="0" smtClean="0"/>
              <a:t>16</a:t>
            </a:r>
            <a:r>
              <a:rPr lang="en-US" sz="1800" dirty="0" smtClean="0"/>
              <a:t>)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 smtClean="0"/>
              <a:t>Linear growth in </a:t>
            </a:r>
            <a:r>
              <a:rPr lang="en-US" altLang="zh-CN" sz="1800" dirty="0" smtClean="0"/>
              <a:t>G</a:t>
            </a:r>
            <a:r>
              <a:rPr lang="en-US" altLang="zh-CN" sz="1400" dirty="0"/>
              <a:t>1</a:t>
            </a:r>
            <a:r>
              <a:rPr lang="en-US" sz="1400" dirty="0" smtClean="0"/>
              <a:t>6 =</a:t>
            </a:r>
            <a:r>
              <a:rPr lang="en-US" sz="1600" dirty="0" smtClean="0"/>
              <a:t>&gt; Large </a:t>
            </a:r>
            <a:r>
              <a:rPr lang="en-US" altLang="zh-CN" sz="1600" dirty="0" smtClean="0"/>
              <a:t>group-level accumulated</a:t>
            </a:r>
            <a:r>
              <a:rPr lang="en-US" sz="1600" dirty="0" smtClean="0"/>
              <a:t> results in </a:t>
            </a:r>
            <a:r>
              <a:rPr lang="en-US" sz="1600" i="1" dirty="0" err="1" smtClean="0"/>
              <a:t>wordMap</a:t>
            </a:r>
            <a:endParaRPr lang="en-US" sz="1600" dirty="0" smtClean="0"/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err="1" smtClean="0"/>
              <a:t>wordMap</a:t>
            </a:r>
            <a:r>
              <a:rPr lang="en-US" altLang="zh-CN" sz="1800" dirty="0" smtClean="0"/>
              <a:t>() accumulated too many words in group-level buffer </a:t>
            </a:r>
            <a:r>
              <a:rPr lang="en-US" altLang="zh-CN" sz="1800" i="1" dirty="0" err="1" smtClean="0"/>
              <a:t>wordMap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520088"/>
            <a:ext cx="5599571" cy="1938992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 1 </a:t>
            </a:r>
            <a:r>
              <a:rPr lang="en-US" sz="1200" b="1" dirty="0">
                <a:latin typeface="Courier"/>
                <a:cs typeface="Courier"/>
              </a:rPr>
              <a:t>public class Reducer </a:t>
            </a:r>
            <a:r>
              <a:rPr lang="en-US" sz="1200" dirty="0">
                <a:latin typeface="Courier"/>
                <a:cs typeface="Courier"/>
              </a:rPr>
              <a:t>{ </a:t>
            </a:r>
          </a:p>
          <a:p>
            <a:r>
              <a:rPr lang="en-US" sz="1200" dirty="0">
                <a:latin typeface="Courier"/>
                <a:cs typeface="Courier"/>
              </a:rPr>
              <a:t> 2   </a:t>
            </a:r>
            <a:r>
              <a:rPr lang="en-US" sz="1200" dirty="0" smtClean="0">
                <a:latin typeface="Courier"/>
                <a:cs typeface="Courier"/>
              </a:rPr>
              <a:t>void </a:t>
            </a:r>
            <a:r>
              <a:rPr lang="en-US" sz="1200" b="1" dirty="0"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(Text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values) {</a:t>
            </a:r>
          </a:p>
          <a:p>
            <a:r>
              <a:rPr lang="en-US" sz="1200" dirty="0">
                <a:latin typeface="Courier"/>
                <a:cs typeface="Courier"/>
              </a:rPr>
              <a:t> 3     Iterator&lt;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</a:t>
            </a:r>
            <a:r>
              <a:rPr lang="en-US" sz="1200" dirty="0" err="1">
                <a:latin typeface="Courier"/>
                <a:cs typeface="Courier"/>
              </a:rPr>
              <a:t>iter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values.iterator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 4    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(); </a:t>
            </a:r>
          </a:p>
          <a:p>
            <a:r>
              <a:rPr lang="en-US" sz="1200" dirty="0">
                <a:latin typeface="Courier"/>
                <a:cs typeface="Courier"/>
              </a:rPr>
              <a:t> 5     </a:t>
            </a:r>
            <a:r>
              <a:rPr lang="en-US" sz="1200" b="1" dirty="0">
                <a:latin typeface="Courier"/>
                <a:cs typeface="Courier"/>
              </a:rPr>
              <a:t>while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dirty="0" err="1">
                <a:latin typeface="Courier"/>
                <a:cs typeface="Courier"/>
              </a:rPr>
              <a:t>iter.hasNext</a:t>
            </a:r>
            <a:r>
              <a:rPr lang="en-US" sz="1200" dirty="0">
                <a:latin typeface="Courier"/>
                <a:cs typeface="Courier"/>
              </a:rPr>
              <a:t>()) { // for(V value: values)</a:t>
            </a:r>
          </a:p>
          <a:p>
            <a:r>
              <a:rPr lang="en-US" sz="1200" dirty="0">
                <a:latin typeface="Courier"/>
                <a:cs typeface="Courier"/>
              </a:rPr>
              <a:t> 6      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b="1" dirty="0" err="1">
                <a:latin typeface="Courier"/>
                <a:cs typeface="Courier"/>
              </a:rPr>
              <a:t>plus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iter.next</a:t>
            </a:r>
            <a:r>
              <a:rPr lang="en-US" sz="1200" dirty="0">
                <a:latin typeface="Courier"/>
                <a:cs typeface="Courier"/>
              </a:rPr>
              <a:t>()); =&gt; </a:t>
            </a:r>
            <a:r>
              <a:rPr lang="en-US" sz="1200" dirty="0" err="1">
                <a:latin typeface="Courier"/>
                <a:cs typeface="Courier"/>
              </a:rPr>
              <a:t>wordMap:OHMap</a:t>
            </a:r>
            <a:r>
              <a:rPr lang="en-US" sz="1200" dirty="0">
                <a:latin typeface="Courier"/>
                <a:cs typeface="Courier"/>
              </a:rPr>
              <a:t>(372MB)</a:t>
            </a:r>
          </a:p>
          <a:p>
            <a:r>
              <a:rPr lang="en-US" sz="1200" dirty="0">
                <a:latin typeface="Courier"/>
                <a:cs typeface="Courier"/>
              </a:rPr>
              <a:t> 7     }</a:t>
            </a:r>
          </a:p>
          <a:p>
            <a:r>
              <a:rPr lang="en-US" sz="1200" dirty="0">
                <a:latin typeface="Courier"/>
                <a:cs typeface="Courier"/>
              </a:rPr>
              <a:t> 8     emit(key, </a:t>
            </a:r>
            <a:r>
              <a:rPr lang="en-US" sz="1200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); </a:t>
            </a:r>
          </a:p>
          <a:p>
            <a:r>
              <a:rPr lang="en-US" sz="1200" dirty="0">
                <a:latin typeface="Courier"/>
                <a:cs typeface="Courier"/>
              </a:rPr>
              <a:t> 9   }</a:t>
            </a:r>
          </a:p>
          <a:p>
            <a:r>
              <a:rPr lang="en-US" sz="1200" dirty="0">
                <a:latin typeface="Courier"/>
                <a:cs typeface="Courier"/>
              </a:rPr>
              <a:t>10 } </a:t>
            </a:r>
            <a:endParaRPr lang="zh-CN" altLang="en-US" sz="12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01260" y="6182081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/>
                <a:cs typeface="Arial"/>
              </a:rPr>
              <a:t>CooccurMatrix</a:t>
            </a:r>
            <a:r>
              <a:rPr lang="en-US" sz="1200" i="1" dirty="0"/>
              <a:t> 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07" y="4128608"/>
            <a:ext cx="5643993" cy="27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84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</a:t>
            </a:r>
            <a:r>
              <a:rPr lang="en-US" altLang="zh-CN" sz="2400" dirty="0" smtClean="0"/>
              <a:t>3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No explicit user code (i.e., map(), reduce(), combine())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Continuous growth in G</a:t>
            </a:r>
            <a:r>
              <a:rPr lang="en-US" sz="1400" dirty="0" smtClean="0"/>
              <a:t>8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/>
              <a:t>G</a:t>
            </a:r>
            <a:r>
              <a:rPr lang="en-US" sz="1400" dirty="0"/>
              <a:t>8 </a:t>
            </a:r>
            <a:r>
              <a:rPr lang="en-US" sz="1800" dirty="0"/>
              <a:t>has much more </a:t>
            </a:r>
            <a:r>
              <a:rPr lang="en-US" sz="1800" dirty="0" smtClean="0"/>
              <a:t>records </a:t>
            </a:r>
            <a:r>
              <a:rPr lang="en-US" sz="1400" dirty="0" smtClean="0"/>
              <a:t>=</a:t>
            </a:r>
            <a:r>
              <a:rPr lang="en-US" sz="1600" dirty="0" smtClean="0"/>
              <a:t>&gt; hot key (</a:t>
            </a:r>
            <a:r>
              <a:rPr lang="en-US" sz="1600" dirty="0" err="1" smtClean="0"/>
              <a:t>pagerank</a:t>
            </a:r>
            <a:r>
              <a:rPr lang="en-US" sz="1600" dirty="0" smtClean="0"/>
              <a:t> 3 has too many distinct </a:t>
            </a:r>
            <a:r>
              <a:rPr lang="en-US" sz="1600" dirty="0" err="1" smtClean="0"/>
              <a:t>urls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err="1" smtClean="0"/>
              <a:t>Pig.data.InternalDistinctBag</a:t>
            </a:r>
            <a:r>
              <a:rPr lang="en-US" sz="1600" dirty="0" smtClean="0"/>
              <a:t>, </a:t>
            </a:r>
            <a:r>
              <a:rPr lang="en-US" sz="1600" dirty="0" err="1" smtClean="0"/>
              <a:t>PigCombine.procesOnePackageOutput</a:t>
            </a:r>
            <a:r>
              <a:rPr lang="en-US" sz="1600" dirty="0" smtClean="0"/>
              <a:t>()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smtClean="0"/>
              <a:t>DISTINCT </a:t>
            </a:r>
            <a:r>
              <a:rPr lang="en-US" altLang="zh-CN" sz="1800" dirty="0"/>
              <a:t>operator allocates a data structure to accumulate all the input records to sort and </a:t>
            </a:r>
            <a:r>
              <a:rPr lang="en-US" altLang="zh-CN" sz="1800" dirty="0" err="1"/>
              <a:t>deduplicate</a:t>
            </a:r>
            <a:r>
              <a:rPr lang="en-US" altLang="zh-CN" sz="1800" dirty="0"/>
              <a:t> them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955" y="5090149"/>
            <a:ext cx="5607811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LOAD</a:t>
            </a:r>
            <a:r>
              <a:rPr lang="en-US" sz="1200" dirty="0">
                <a:latin typeface="Courier"/>
                <a:cs typeface="Courier"/>
              </a:rPr>
              <a:t> “</a:t>
            </a:r>
            <a:r>
              <a:rPr lang="en-US" sz="1200" i="1" dirty="0" err="1">
                <a:latin typeface="Courier"/>
                <a:cs typeface="Courier"/>
              </a:rPr>
              <a:t>tableA</a:t>
            </a:r>
            <a:r>
              <a:rPr lang="en-US" sz="1200" i="1" dirty="0">
                <a:latin typeface="Courier"/>
                <a:cs typeface="Courier"/>
              </a:rPr>
              <a:t>”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as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pageurl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BY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FOREACH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</a:t>
            </a:r>
            <a:r>
              <a:rPr lang="en-US" sz="1200" i="1" dirty="0" smtClean="0">
                <a:latin typeface="Courier"/>
                <a:cs typeface="Courier"/>
              </a:rPr>
              <a:t>     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DISTINCT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 err="1">
                <a:latin typeface="Courier"/>
                <a:cs typeface="Courier"/>
              </a:rPr>
              <a:t>.pageurl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     </a:t>
            </a:r>
            <a:r>
              <a:rPr lang="en-US" sz="1200" b="1" dirty="0">
                <a:latin typeface="Courier"/>
                <a:cs typeface="Courier"/>
              </a:rPr>
              <a:t>GENERATE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b="1" dirty="0">
                <a:latin typeface="Courier"/>
                <a:cs typeface="Courier"/>
              </a:rPr>
              <a:t>COUNT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), </a:t>
            </a:r>
            <a:r>
              <a:rPr lang="en-US" sz="1200" b="1" dirty="0">
                <a:latin typeface="Courier"/>
                <a:cs typeface="Courier"/>
              </a:rPr>
              <a:t>SUM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};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STOR</a:t>
            </a:r>
            <a:r>
              <a:rPr lang="en-US" sz="1200" b="1" i="1" dirty="0">
                <a:latin typeface="Courier"/>
                <a:cs typeface="Courier"/>
              </a:rPr>
              <a:t>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into</a:t>
            </a:r>
            <a:r>
              <a:rPr lang="en-US" sz="1200" i="1" dirty="0">
                <a:latin typeface="Courier"/>
                <a:cs typeface="Courier"/>
              </a:rPr>
              <a:t> "/output/</a:t>
            </a:r>
            <a:r>
              <a:rPr lang="en-US" sz="1200" i="1" dirty="0" err="1" smtClean="0">
                <a:latin typeface="Courier"/>
                <a:cs typeface="Courier"/>
              </a:rPr>
              <a:t>newTable</a:t>
            </a:r>
            <a:r>
              <a:rPr lang="en-US" sz="1200" i="1" dirty="0" smtClean="0">
                <a:latin typeface="Courier"/>
                <a:cs typeface="Courier"/>
              </a:rPr>
              <a:t>”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  <a:endParaRPr lang="en-US" sz="1200" dirty="0" smtClean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68622" y="6197036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21" y="4641252"/>
            <a:ext cx="2403417" cy="23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3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Limitation and discussion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identify the code semantics</a:t>
            </a:r>
          </a:p>
          <a:p>
            <a:r>
              <a:rPr lang="en-US" dirty="0" smtClean="0"/>
              <a:t>Used for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53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09680" y="1624858"/>
            <a:ext cx="2620964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Arial"/>
                <a:cs typeface="Arial"/>
              </a:rPr>
              <a:t>StackOverflow.com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Empirical study: OOM causes and fixes</a:t>
            </a:r>
          </a:p>
          <a:p>
            <a:r>
              <a:rPr lang="en-US" altLang="zh-CN" dirty="0" smtClean="0"/>
              <a:t>Memory usage modeling</a:t>
            </a:r>
          </a:p>
          <a:p>
            <a:r>
              <a:rPr lang="en-US" altLang="zh-CN" dirty="0" smtClean="0"/>
              <a:t>Memory profiler for diagnosing OOM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Empirical study on OOM errors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altLang="zh-CN" dirty="0" smtClean="0"/>
              <a:t>Subject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dirty="0"/>
              <a:t>Subject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OOM”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0091" y="4447515"/>
            <a:ext cx="2912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occurs in the </a:t>
            </a:r>
            <a:r>
              <a:rPr lang="en-US" sz="1600" b="1" dirty="0" smtClean="0">
                <a:latin typeface="Arial"/>
                <a:cs typeface="Arial"/>
              </a:rPr>
              <a:t>applications not the framework’s service components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618358"/>
            <a:ext cx="4631700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8" y="3196318"/>
            <a:ext cx="4619189" cy="3043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4003203" y="3500710"/>
            <a:ext cx="6254" cy="111764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4763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250991"/>
            <a:ext cx="4631700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7" y="3500710"/>
            <a:ext cx="4606860" cy="4199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3997037" y="3920618"/>
            <a:ext cx="12420" cy="33037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4828" y="1527709"/>
            <a:ext cx="1338779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  <a:p>
            <a:pPr lvl="2"/>
            <a:r>
              <a:rPr lang="en-US" altLang="zh-CN" dirty="0" smtClean="0"/>
              <a:t>In detail, JVM heap has memory boundary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 or Shuffled 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500MB 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framework</a:t>
            </a:r>
            <a:r>
              <a:rPr lang="zh-CN" altLang="zh-CN" dirty="0" smtClean="0">
                <a:solidFill>
                  <a:srgbClr val="393BAA"/>
                </a:solidFill>
                <a:latin typeface="Arial"/>
                <a:cs typeface="Arial"/>
              </a:rPr>
              <a:t>（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zh-CN" altLang="en-US" dirty="0" smtClean="0">
                <a:solidFill>
                  <a:srgbClr val="393BAA"/>
                </a:solidFill>
                <a:latin typeface="Arial"/>
                <a:cs typeface="Arial"/>
              </a:rPr>
              <a:t>）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job, RDD)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81442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/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list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)&gt; groups are extremely large</a:t>
            </a:r>
          </a:p>
          <a:p>
            <a:pPr lvl="2"/>
            <a:r>
              <a:rPr lang="en-US" altLang="zh-CN" dirty="0" smtClean="0"/>
              <a:t>Case: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7" y="5615206"/>
            <a:ext cx="424395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&lt;k,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Category</a:t>
            </a:r>
            <a:r>
              <a:rPr lang="en-US" altLang="zh-CN" dirty="0"/>
              <a:t>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Symptom: 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records are extremely large</a:t>
            </a:r>
          </a:p>
          <a:p>
            <a:pPr lvl="2"/>
            <a:r>
              <a:rPr lang="en-US" dirty="0" smtClean="0"/>
              <a:t>Case: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7" y="5615206"/>
            <a:ext cx="38456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&lt;k4,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411835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-like data structure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&lt;k,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54075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" y="2538128"/>
            <a:ext cx="6228567" cy="3818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63145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073" y="2515166"/>
            <a:ext cx="3006021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too many &lt;k,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1653" y="2515166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Hot key =&gt; large &lt;k, list(v)&gt;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1653" y="4451932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</a:t>
            </a:r>
            <a:r>
              <a:rPr lang="en-US" altLang="zh-CN" dirty="0" smtClean="0"/>
              <a:t>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85984" y="4007452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1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1325" y="4895587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compute 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 words’ inverted 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3: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</a:t>
            </a:r>
            <a:r>
              <a:rPr lang="en-US" sz="2400" dirty="0"/>
              <a:t>: </a:t>
            </a:r>
            <a:r>
              <a:rPr lang="en-US" dirty="0" smtClean="0"/>
              <a:t>Distributed dataflow</a:t>
            </a:r>
            <a:endParaRPr lang="en-US" dirty="0"/>
          </a:p>
          <a:p>
            <a:pPr marL="342900" lvl="1" indent="-342900"/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75540"/>
              </p:ext>
            </p:extLst>
          </p:nvPr>
        </p:nvGraphicFramePr>
        <p:xfrm>
          <a:off x="6407927" y="4859305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07927" y="4886727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5025416"/>
            <a:ext cx="1175062" cy="30391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534014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Generate 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59391" y="3247490"/>
            <a:ext cx="240167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Collect 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6331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Finding: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68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12463" y="4716957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4" y="4426107"/>
            <a:ext cx="442754" cy="107675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Explosion 1 56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0705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06332" y="5821741"/>
            <a:ext cx="346410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Memory_only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Disk_only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03094" y="4695305"/>
            <a:ext cx="242538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sp>
        <p:nvSpPr>
          <p:cNvPr id="55" name="Explosion 1 54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52353" y="4840858"/>
            <a:ext cx="2130538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24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463094"/>
            <a:ext cx="1084299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463094"/>
            <a:ext cx="0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136" y="5507543"/>
            <a:ext cx="8427596" cy="86177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YongChul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et al. "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Idea: Repartition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(k, 1/2)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669034" y="4562158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500531" y="2483525"/>
            <a:ext cx="1031465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09789" y="3940178"/>
            <a:ext cx="50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779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617965"/>
            <a:ext cx="369542" cy="216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617965"/>
            <a:ext cx="320608" cy="615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4101338"/>
            <a:ext cx="1837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Output (</a:t>
            </a:r>
            <a:r>
              <a:rPr lang="en-US" sz="1600" b="1" dirty="0" err="1">
                <a:latin typeface="Arial"/>
                <a:cs typeface="Arial"/>
              </a:rPr>
              <a:t>k.first</a:t>
            </a:r>
            <a:r>
              <a:rPr lang="en-US" sz="1600" b="1" dirty="0"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/>
      <p:bldP spid="1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1005410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9472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616960" y="3835842"/>
            <a:ext cx="1801369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Cleanup() { merge; }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418329" y="3989731"/>
            <a:ext cx="1419904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60" name="Straight Arrow Connector 59"/>
          <p:cNvCxnSpPr>
            <a:stCxn id="69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86010" y="4659774"/>
            <a:ext cx="2003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Related work: Fang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L, Nguyen K, Xu G, et al. </a:t>
            </a:r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Interruptible tasks: Treating memory pressure as interrupts for highly scalable data-parallel </a:t>
            </a: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programs. </a:t>
            </a:r>
            <a:r>
              <a:rPr lang="en-US" sz="1200" i="1" dirty="0" smtClean="0">
                <a:solidFill>
                  <a:srgbClr val="FFFFFF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0"/>
      <p:bldP spid="81" grpId="1"/>
      <p:bldP spid="82" grpId="0" animBg="1"/>
      <p:bldP spid="8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and storing 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50" y="3251200"/>
            <a:ext cx="5258438" cy="329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6227588" y="4207838"/>
            <a:ext cx="2804652" cy="116955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Commonly 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Accurate 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Efficient 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Random 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282308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STXXL [1], TPIE [2]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 [3] (future work)</a:t>
            </a:r>
          </a:p>
          <a:p>
            <a:pPr lvl="2"/>
            <a:r>
              <a:rPr lang="en-US" sz="1600" dirty="0" smtClean="0"/>
              <a:t>lower </a:t>
            </a:r>
            <a:r>
              <a:rPr lang="en-US" sz="1600" dirty="0"/>
              <a:t>levels of the </a:t>
            </a:r>
            <a:r>
              <a:rPr lang="en-US" sz="1600" dirty="0" smtClean="0"/>
              <a:t>tree</a:t>
            </a:r>
            <a:r>
              <a:rPr lang="en-US" sz="1600" dirty="0"/>
              <a:t>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in 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“STXXL: Standard Template Library for Extra Large Data Sets.” http://</a:t>
            </a:r>
            <a:r>
              <a:rPr lang="en-US" sz="1200" dirty="0" err="1">
                <a:latin typeface="Arial"/>
                <a:cs typeface="Arial"/>
              </a:rPr>
              <a:t>stxxl.sourceforge.net</a:t>
            </a:r>
            <a:r>
              <a:rPr lang="en-US" sz="1200" dirty="0">
                <a:latin typeface="Arial"/>
                <a:cs typeface="Arial"/>
              </a:rPr>
              <a:t>/ </a:t>
            </a:r>
          </a:p>
          <a:p>
            <a:r>
              <a:rPr lang="en-US" sz="1200" dirty="0">
                <a:latin typeface="Arial"/>
                <a:cs typeface="Arial"/>
              </a:rPr>
              <a:t>[2] “TPIE 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http://madalgo.au.dk/tpie/</a:t>
            </a:r>
          </a:p>
          <a:p>
            <a:r>
              <a:rPr lang="en-US" sz="1200" dirty="0">
                <a:latin typeface="Arial"/>
                <a:cs typeface="Arial"/>
              </a:rPr>
              <a:t>[3]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trees. SOCC 2013. </a:t>
            </a: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123 OOM errors in Hadoop/Spark applications</a:t>
            </a:r>
          </a:p>
          <a:p>
            <a:r>
              <a:rPr lang="en-US" dirty="0" smtClean="0"/>
              <a:t>Summarized the common OOM root causes</a:t>
            </a:r>
          </a:p>
          <a:p>
            <a:pPr lvl="1"/>
            <a:r>
              <a:rPr lang="en-US" dirty="0" smtClean="0"/>
              <a:t>large buffered/cached data</a:t>
            </a:r>
          </a:p>
          <a:p>
            <a:pPr lvl="1"/>
            <a:r>
              <a:rPr lang="en-US" dirty="0" smtClean="0"/>
              <a:t>abnormal 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the 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374204" y="237949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4204" y="4832963"/>
            <a:ext cx="1634238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80344" y="362917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sz="1800" dirty="0" smtClean="0"/>
              <a:t>High memory consumption</a:t>
            </a:r>
          </a:p>
          <a:p>
            <a:pPr lvl="1"/>
            <a:r>
              <a:rPr lang="en-US" sz="1800" dirty="0" smtClean="0"/>
              <a:t>Out of memory errors</a:t>
            </a:r>
          </a:p>
          <a:p>
            <a:r>
              <a:rPr lang="en-US" altLang="zh-CN" dirty="0" smtClean="0">
                <a:solidFill>
                  <a:srgbClr val="393BAA"/>
                </a:solidFill>
              </a:rPr>
              <a:t>It is hard for users to figure out the causes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Static &lt;</a:t>
            </a:r>
            <a:r>
              <a:rPr lang="en-US" sz="1800" i="1" dirty="0" smtClean="0"/>
              <a:t>data</a:t>
            </a:r>
            <a:r>
              <a:rPr lang="en-US" sz="1800" dirty="0" smtClean="0"/>
              <a:t>, </a:t>
            </a:r>
            <a:r>
              <a:rPr lang="en-US" sz="1800" i="1" dirty="0" smtClean="0"/>
              <a:t>configurations</a:t>
            </a:r>
            <a:r>
              <a:rPr lang="en-US" sz="1800" dirty="0" smtClean="0"/>
              <a:t>, </a:t>
            </a:r>
            <a:r>
              <a:rPr lang="en-US" sz="1800" i="1" dirty="0" smtClean="0"/>
              <a:t>user code</a:t>
            </a:r>
            <a:r>
              <a:rPr lang="en-US" sz="1800" dirty="0" smtClean="0"/>
              <a:t>&gt; </a:t>
            </a:r>
            <a:r>
              <a:rPr lang="en-US" sz="1800" dirty="0" smtClean="0">
                <a:sym typeface="Wingdings"/>
              </a:rPr>
              <a:t> </a:t>
            </a:r>
            <a:r>
              <a:rPr lang="en-US" sz="1800" dirty="0" smtClean="0"/>
              <a:t>runtime memory usage</a:t>
            </a:r>
          </a:p>
          <a:p>
            <a:pPr lvl="1"/>
            <a:r>
              <a:rPr lang="en-US" sz="1800" dirty="0" smtClean="0"/>
              <a:t>No memory usage model</a:t>
            </a:r>
          </a:p>
          <a:p>
            <a:pPr lvl="2"/>
            <a:r>
              <a:rPr lang="en-US" sz="1600" dirty="0" err="1" smtClean="0"/>
              <a:t>MemUsage</a:t>
            </a:r>
            <a:r>
              <a:rPr lang="en-US" sz="1600" dirty="0" smtClean="0"/>
              <a:t>(task) = </a:t>
            </a:r>
            <a:r>
              <a:rPr lang="en-US" sz="1600" i="1" dirty="0" smtClean="0"/>
              <a:t>f</a:t>
            </a:r>
            <a:r>
              <a:rPr lang="en-US" sz="1600" dirty="0" smtClean="0"/>
              <a:t> (data, configurations, user code)</a:t>
            </a:r>
            <a:endParaRPr lang="en-US" sz="1600" dirty="0"/>
          </a:p>
          <a:p>
            <a:pPr lvl="1"/>
            <a:r>
              <a:rPr lang="en-US" sz="1800" dirty="0" smtClean="0"/>
              <a:t>User code is arbitrarily written, or generated by high-level languages</a:t>
            </a:r>
            <a:endParaRPr lang="en-US" sz="1800" dirty="0"/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dirty="0" smtClean="0"/>
              <a:t>– Current memory profilers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do</a:t>
            </a:r>
          </a:p>
          <a:p>
            <a:pPr lvl="1"/>
            <a:r>
              <a:rPr lang="en-US" dirty="0" smtClean="0"/>
              <a:t>Figure </a:t>
            </a:r>
            <a:r>
              <a:rPr lang="en-US" dirty="0"/>
              <a:t>out </a:t>
            </a:r>
            <a:r>
              <a:rPr lang="en-US" dirty="0">
                <a:solidFill>
                  <a:srgbClr val="393BAA"/>
                </a:solidFill>
              </a:rPr>
              <a:t>what objects </a:t>
            </a:r>
            <a:r>
              <a:rPr lang="en-US" dirty="0"/>
              <a:t>are </a:t>
            </a:r>
            <a:r>
              <a:rPr lang="en-US" dirty="0" smtClean="0"/>
              <a:t>persisted </a:t>
            </a:r>
            <a:r>
              <a:rPr lang="en-US" dirty="0"/>
              <a:t>in </a:t>
            </a:r>
            <a:r>
              <a:rPr lang="en-US" dirty="0" smtClean="0"/>
              <a:t>memory</a:t>
            </a:r>
          </a:p>
          <a:p>
            <a:pPr lvl="2"/>
            <a:r>
              <a:rPr lang="en-US" dirty="0" smtClean="0"/>
              <a:t>Memory usage profilers (e.g., </a:t>
            </a:r>
            <a:r>
              <a:rPr lang="en-US" dirty="0" err="1" smtClean="0"/>
              <a:t>JProfiler</a:t>
            </a:r>
            <a:r>
              <a:rPr lang="en-US" dirty="0" smtClean="0"/>
              <a:t>, Eclipse MAT)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</a:t>
            </a:r>
            <a:r>
              <a:rPr lang="en-US" i="1" dirty="0" smtClean="0"/>
              <a:t>unnecessarily</a:t>
            </a:r>
            <a:r>
              <a:rPr lang="en-US" dirty="0" smtClean="0"/>
              <a:t> persisted in memory</a:t>
            </a:r>
          </a:p>
          <a:p>
            <a:pPr lvl="2"/>
            <a:r>
              <a:rPr lang="en-US" dirty="0" smtClean="0"/>
              <a:t>Memory leak detectors (e.g., Cork, Container profiling)</a:t>
            </a:r>
            <a:endParaRPr lang="en-US" dirty="0"/>
          </a:p>
          <a:p>
            <a:pPr lvl="1"/>
            <a:endParaRPr lang="en-US" dirty="0" smtClean="0"/>
          </a:p>
          <a:p>
            <a:pPr marL="342900" lvl="1" indent="-342900"/>
            <a:r>
              <a:rPr lang="en-US" sz="2400" dirty="0"/>
              <a:t>Cannot </a:t>
            </a:r>
            <a:r>
              <a:rPr lang="en-US" sz="2400" dirty="0" smtClean="0"/>
              <a:t>do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come from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Why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become so large</a:t>
            </a:r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profiling</a:t>
            </a:r>
          </a:p>
          <a:p>
            <a:pPr lvl="1"/>
            <a:r>
              <a:rPr lang="en-US" dirty="0" smtClean="0"/>
              <a:t>Profile the memory usage of MapReduce applications</a:t>
            </a:r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0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/>
              <a:t>Trace memory problems back to &lt;data, </a:t>
            </a:r>
            <a:r>
              <a:rPr lang="en-US" dirty="0" err="1" smtClean="0"/>
              <a:t>confs</a:t>
            </a:r>
            <a:r>
              <a:rPr lang="en-US" dirty="0" smtClean="0"/>
              <a:t>, user code&gt;</a:t>
            </a:r>
            <a:endParaRPr lang="en-US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usage,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analysis on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27813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4358640" y="490311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Dataflow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downstream data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(upstream data, </a:t>
            </a:r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confs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089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analysis on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62230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97680" y="318607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code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objects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data, user code)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882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problem diagnosis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memory diagnosis</a:t>
            </a:r>
            <a:endParaRPr lang="en-US" dirty="0"/>
          </a:p>
          <a:p>
            <a:pPr lvl="1"/>
            <a:r>
              <a:rPr lang="en-US" dirty="0" smtClean="0"/>
              <a:t>Rules for user code</a:t>
            </a:r>
          </a:p>
          <a:p>
            <a:pPr lvl="2"/>
            <a:r>
              <a:rPr lang="en-US" dirty="0" smtClean="0"/>
              <a:t>OOM error =&gt; root cause in user code &amp; error-related data</a:t>
            </a:r>
          </a:p>
          <a:p>
            <a:pPr lvl="1"/>
            <a:r>
              <a:rPr lang="en-US" dirty="0"/>
              <a:t>Rules for dataflow</a:t>
            </a:r>
          </a:p>
          <a:p>
            <a:pPr lvl="2"/>
            <a:r>
              <a:rPr lang="en-US" dirty="0" smtClean="0"/>
              <a:t>Error-related data =&gt; skewed data &amp; improper configurations</a:t>
            </a:r>
            <a:endParaRPr lang="en-US" dirty="0"/>
          </a:p>
          <a:p>
            <a:pPr lvl="1"/>
            <a:endParaRPr lang="en-US" dirty="0"/>
          </a:p>
          <a:p>
            <a:pPr marL="742950" lvl="2" indent="-342900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3987974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20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Build dataflow model</a:t>
            </a:r>
          </a:p>
          <a:p>
            <a:pPr lvl="2"/>
            <a:r>
              <a:rPr lang="en-US" dirty="0" smtClean="0"/>
              <a:t>Model: runtime data = </a:t>
            </a:r>
            <a:r>
              <a:rPr lang="en-US" i="1" dirty="0" smtClean="0"/>
              <a:t>f </a:t>
            </a:r>
            <a:r>
              <a:rPr lang="en-US" dirty="0" smtClean="0"/>
              <a:t>(upstream data, </a:t>
            </a:r>
            <a:r>
              <a:rPr lang="en-US" dirty="0" err="1" smtClean="0"/>
              <a:t>confs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Observation: dataflow consists of three primitive data dependencies</a:t>
            </a:r>
          </a:p>
          <a:p>
            <a:pPr lvl="2"/>
            <a:r>
              <a:rPr lang="en-US" dirty="0" smtClean="0"/>
              <a:t>Approach: modeling the primitive data dependencies</a:t>
            </a:r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Dataflow profiler </a:t>
            </a:r>
            <a:r>
              <a:rPr lang="en-US" altLang="zh-CN" sz="2400" dirty="0" smtClean="0"/>
              <a:t>– dataflow 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07046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48714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8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2582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9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02986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0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562958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1" name="Equation" r:id="rId10" imgW="1358900" imgH="228600" progId="Equation.3">
                  <p:embed/>
                </p:oleObj>
              </mc:Choice>
              <mc:Fallback>
                <p:oleObj name="Equation" r:id="rId1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7421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2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3863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3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65789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4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50459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5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70960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6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72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05767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4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88953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5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2038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6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0337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7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519002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8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996099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9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0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1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2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77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342315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9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650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0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1374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1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40527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2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09486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3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08817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4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5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6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7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7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25234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17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03189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18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314279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19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87856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20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99787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21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29153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22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lded Corner 28"/>
          <p:cNvSpPr/>
          <p:nvPr/>
        </p:nvSpPr>
        <p:spPr>
          <a:xfrm>
            <a:off x="4908412" y="1818640"/>
            <a:ext cx="2640468" cy="862447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Partition function</a:t>
            </a:r>
          </a:p>
          <a:p>
            <a:pPr algn="ctr"/>
            <a:endParaRPr lang="en-US" altLang="zh-CN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1  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 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2560" y="1941260"/>
            <a:ext cx="790860" cy="12083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2560" y="3261360"/>
            <a:ext cx="790860" cy="7518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74848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9519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endCxn id="34" idx="2"/>
          </p:cNvCxnSpPr>
          <p:nvPr/>
        </p:nvCxnSpPr>
        <p:spPr>
          <a:xfrm flipV="1">
            <a:off x="4763420" y="2540000"/>
            <a:ext cx="792324" cy="2336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7" idx="2"/>
          </p:cNvCxnSpPr>
          <p:nvPr/>
        </p:nvCxnSpPr>
        <p:spPr>
          <a:xfrm flipV="1">
            <a:off x="4763420" y="2540000"/>
            <a:ext cx="2136995" cy="10972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23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24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25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5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</a:t>
            </a:r>
            <a:r>
              <a:rPr lang="en-US" altLang="zh-CN" sz="2400" dirty="0" smtClean="0"/>
              <a:t>counters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892598"/>
              </p:ext>
            </p:extLst>
          </p:nvPr>
        </p:nvGraphicFramePr>
        <p:xfrm>
          <a:off x="700088" y="3155633"/>
          <a:ext cx="7831137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0" name="Document" r:id="rId3" imgW="5956300" imgH="2235200" progId="Word.Document.12">
                  <p:embed/>
                </p:oleObj>
              </mc:Choice>
              <mc:Fallback>
                <p:oleObj name="Document" r:id="rId3" imgW="5956300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3155633"/>
                        <a:ext cx="7831137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</p:spTree>
    <p:extLst>
      <p:ext uri="{BB962C8B-B14F-4D97-AF65-F5344CB8AC3E}">
        <p14:creationId xmlns:p14="http://schemas.microsoft.com/office/powerpoint/2010/main" val="37945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User code profiler</a:t>
            </a:r>
            <a:r>
              <a:rPr lang="en-US" dirty="0"/>
              <a:t> </a:t>
            </a:r>
            <a:r>
              <a:rPr lang="en-US" dirty="0" smtClean="0"/>
              <a:t>aims to reconstruct the memory usage of user code</a:t>
            </a:r>
          </a:p>
          <a:p>
            <a:pPr lvl="1"/>
            <a:r>
              <a:rPr lang="en-US" dirty="0" smtClean="0"/>
              <a:t>Analyze the user code template</a:t>
            </a:r>
          </a:p>
          <a:p>
            <a:pPr lvl="1"/>
            <a:r>
              <a:rPr lang="en-US" dirty="0" smtClean="0"/>
              <a:t>Life-cycle memory monitoring strategy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 </a:t>
            </a:r>
            <a:r>
              <a:rPr lang="en-US" altLang="zh-CN" sz="2400" dirty="0" smtClean="0"/>
              <a:t>– Code template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map()</a:t>
            </a:r>
          </a:p>
          <a:p>
            <a:pPr lvl="1"/>
            <a:r>
              <a:rPr lang="en-US" dirty="0" smtClean="0"/>
              <a:t>Objects have fixed lifecycles (</a:t>
            </a:r>
            <a:r>
              <a:rPr lang="en-US" altLang="zh-CN" dirty="0" smtClean="0"/>
              <a:t>① map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record-level)</a:t>
            </a:r>
          </a:p>
          <a:p>
            <a:pPr lvl="1"/>
            <a:r>
              <a:rPr lang="en-US" dirty="0" smtClean="0"/>
              <a:t>Objects are related to different ranges of input records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28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00" y="4993200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 </a:t>
            </a:r>
            <a:r>
              <a:rPr lang="en-US" altLang="zh-CN" sz="2400" dirty="0"/>
              <a:t>– Code template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602122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213810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749761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283200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346664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983504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67557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86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2088149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reduce()</a:t>
            </a:r>
          </a:p>
          <a:p>
            <a:pPr lvl="1"/>
            <a:r>
              <a:rPr lang="en-US" dirty="0" smtClean="0"/>
              <a:t>Fixed lifecycles (</a:t>
            </a:r>
            <a:r>
              <a:rPr lang="en-US" altLang="zh-CN" dirty="0" smtClean="0"/>
              <a:t>① reduce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group-</a:t>
            </a:r>
            <a:r>
              <a:rPr lang="en-US" dirty="0"/>
              <a:t>level, ③</a:t>
            </a:r>
            <a:r>
              <a:rPr lang="fi-FI" dirty="0"/>
              <a:t> </a:t>
            </a:r>
            <a:r>
              <a:rPr lang="fi-FI" dirty="0" smtClean="0"/>
              <a:t>r</a:t>
            </a:r>
            <a:r>
              <a:rPr lang="en-US" dirty="0" err="1" smtClean="0"/>
              <a:t>ecord</a:t>
            </a:r>
            <a:r>
              <a:rPr lang="en-US" dirty="0" smtClean="0"/>
              <a:t>-level)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767259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880844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8791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98198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809876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3" y="6590670"/>
            <a:ext cx="1159487" cy="2616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97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  <a:p>
            <a:pPr lvl="2"/>
            <a:r>
              <a:rPr lang="en-US" altLang="zh-CN" dirty="0" smtClean="0"/>
              <a:t>reduce(): reduce-level, group-level, record-level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620994" y="275241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34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Why using 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51024" y="2497752"/>
            <a:ext cx="2846713" cy="553998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Directly monitoring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(contains unreferenced objects)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56" y="4305465"/>
            <a:ext cx="284671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Monitoring with pre-GC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(buffered data, framework objects)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(time-consuming, CPU overhead)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37133" y="4582464"/>
            <a:ext cx="2846713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Real memory usage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>
            <a:stCxn id="6" idx="2"/>
          </p:cNvCxnSpPr>
          <p:nvPr/>
        </p:nvCxnSpPr>
        <p:spPr>
          <a:xfrm flipH="1">
            <a:off x="6459096" y="3051750"/>
            <a:ext cx="515285" cy="58322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0"/>
          </p:cNvCxnSpPr>
          <p:nvPr/>
        </p:nvCxnSpPr>
        <p:spPr>
          <a:xfrm flipH="1" flipV="1">
            <a:off x="6732787" y="4088201"/>
            <a:ext cx="427703" cy="49426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2956769" y="4193358"/>
            <a:ext cx="579312" cy="49682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5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468816"/>
            <a:ext cx="8229600" cy="4525963"/>
          </a:xfrm>
        </p:spPr>
        <p:txBody>
          <a:bodyPr/>
          <a:lstStyle/>
          <a:p>
            <a:r>
              <a:rPr lang="en-US" altLang="zh-CN" sz="2000" dirty="0" err="1" smtClean="0"/>
              <a:t>MemUsage</a:t>
            </a:r>
            <a:r>
              <a:rPr lang="en-US" altLang="zh-CN" sz="2000" dirty="0" smtClean="0"/>
              <a:t>(user code) = Size(user objects in the heap dump)</a:t>
            </a:r>
          </a:p>
          <a:p>
            <a:pPr lvl="1"/>
            <a:r>
              <a:rPr lang="en-US" altLang="zh-CN" dirty="0" smtClean="0"/>
              <a:t>Why using 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61832" y="2748127"/>
            <a:ext cx="1788261" cy="667871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1" y="1937922"/>
            <a:ext cx="6214451" cy="4668764"/>
          </a:xfrm>
          <a:prstGeom prst="rect">
            <a:avLst/>
          </a:prstGeom>
          <a:ln w="19050" cmpd="sng">
            <a:solidFill>
              <a:srgbClr val="393BAA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Straight Arrow Connector 26"/>
          <p:cNvCxnSpPr/>
          <p:nvPr/>
        </p:nvCxnSpPr>
        <p:spPr>
          <a:xfrm flipV="1">
            <a:off x="8550093" y="3405049"/>
            <a:ext cx="0" cy="1609461"/>
          </a:xfrm>
          <a:prstGeom prst="straightConnector1">
            <a:avLst/>
          </a:prstGeom>
          <a:ln>
            <a:solidFill>
              <a:srgbClr val="3F40B8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653134" y="4230494"/>
            <a:ext cx="820324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Heap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2918" y="1937921"/>
            <a:ext cx="27989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Objects in a heap 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36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</a:t>
            </a:r>
            <a:r>
              <a:rPr lang="en-US" altLang="zh-CN" dirty="0"/>
              <a:t>:     </a:t>
            </a:r>
            <a:r>
              <a:rPr lang="en-US" altLang="zh-CN" dirty="0" smtClean="0"/>
              <a:t>                   ① </a:t>
            </a:r>
            <a:r>
              <a:rPr lang="en-US" altLang="zh-CN" dirty="0"/>
              <a:t>map</a:t>
            </a:r>
            <a:r>
              <a:rPr lang="en-US" dirty="0"/>
              <a:t>-</a:t>
            </a:r>
            <a:r>
              <a:rPr lang="en-US" dirty="0" smtClean="0"/>
              <a:t>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7637" y="4052240"/>
            <a:ext cx="2846713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Current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 is processed and the next record is going to be processed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</p:spTree>
    <p:extLst>
      <p:ext uri="{BB962C8B-B14F-4D97-AF65-F5344CB8AC3E}">
        <p14:creationId xmlns:p14="http://schemas.microsoft.com/office/powerpoint/2010/main" val="252139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197004" y="3836449"/>
            <a:ext cx="5058182" cy="1158080"/>
            <a:chOff x="3197004" y="3836449"/>
            <a:chExt cx="5058182" cy="1158080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4078742" y="4396654"/>
              <a:ext cx="0" cy="59787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186680" y="4192158"/>
              <a:ext cx="9478" cy="80237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33770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113747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245708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97004" y="4396654"/>
              <a:ext cx="881738" cy="46863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078742" y="4192158"/>
              <a:ext cx="1117416" cy="20449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96158" y="3836450"/>
              <a:ext cx="947090" cy="35570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133770" y="3836449"/>
              <a:ext cx="979977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23225" y="3836449"/>
              <a:ext cx="1131961" cy="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197637" y="4430634"/>
            <a:ext cx="2846713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At any time in [R1-Rn)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0270" y="3219543"/>
            <a:ext cx="4563856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Cannot reveal the trend of map-level objects !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00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548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Check whether record-level objects are only related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0496" y="3448844"/>
            <a:ext cx="5079696" cy="1839383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05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</a:t>
            </a:r>
            <a:r>
              <a:rPr lang="en-US" altLang="zh-CN" dirty="0"/>
              <a:t>:                            </a:t>
            </a:r>
            <a:r>
              <a:rPr lang="en-US" altLang="zh-CN" sz="1600" dirty="0"/>
              <a:t>① reduce</a:t>
            </a:r>
            <a:r>
              <a:rPr lang="en-US" sz="1600" dirty="0"/>
              <a:t>-</a:t>
            </a:r>
            <a:r>
              <a:rPr lang="en-US" sz="1600" dirty="0" smtClean="0"/>
              <a:t>level + </a:t>
            </a:r>
            <a:r>
              <a:rPr lang="en-US" altLang="zh-CN" sz="1600" dirty="0"/>
              <a:t>② </a:t>
            </a:r>
            <a:r>
              <a:rPr lang="en-US" sz="1600" dirty="0"/>
              <a:t>group-</a:t>
            </a:r>
            <a:r>
              <a:rPr lang="en-US" sz="1600" dirty="0" smtClean="0"/>
              <a:t>level + </a:t>
            </a:r>
            <a:r>
              <a:rPr lang="en-US" sz="1600" dirty="0"/>
              <a:t>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3" y="2379728"/>
            <a:ext cx="244057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the first record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going to be processed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①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reduce-level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[G1,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reduce-level, group-level,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going to be processed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Calibri"/>
              </a:rPr>
              <a:t>②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group-level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 in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7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reduce-level, group-level,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③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637" y="4430634"/>
            <a:ext cx="2846713" cy="830997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 smtClean="0"/>
              <a:t> (using linear/non-linear regression)</a:t>
            </a:r>
          </a:p>
          <a:p>
            <a:pPr lvl="2"/>
            <a:r>
              <a:rPr lang="en-US" altLang="zh-CN" dirty="0" smtClean="0"/>
              <a:t>Reveal space complexity of user code (e.g., O(n), 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), …)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Sharp growth </a:t>
            </a:r>
            <a:r>
              <a:rPr lang="en-US" altLang="zh-CN" dirty="0" smtClean="0"/>
              <a:t>(using outlier detection)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36393" y="436400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Linear growth of reduce-level objects in [G1,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516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/>
              <a:t> (using linear/non-linear regression)</a:t>
            </a:r>
          </a:p>
          <a:p>
            <a:pPr lvl="2"/>
            <a:r>
              <a:rPr lang="en-US" altLang="zh-CN" dirty="0"/>
              <a:t>Reveal space complexity of user code (e.g., O(n), O(n</a:t>
            </a:r>
            <a:r>
              <a:rPr lang="en-US" altLang="zh-CN" baseline="30000" dirty="0"/>
              <a:t>2</a:t>
            </a:r>
            <a:r>
              <a:rPr lang="en-US" altLang="zh-CN" dirty="0"/>
              <a:t>), …)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Sharp growth </a:t>
            </a:r>
            <a:r>
              <a:rPr lang="en-US" altLang="zh-CN" dirty="0"/>
              <a:t>(using outlier </a:t>
            </a:r>
            <a:r>
              <a:rPr lang="en-US" altLang="zh-CN" dirty="0" smtClean="0"/>
              <a:t>detection, e.g., </a:t>
            </a:r>
            <a:r>
              <a:rPr lang="en-US" altLang="zh-CN" i="1" dirty="0" smtClean="0"/>
              <a:t>Mo</a:t>
            </a:r>
            <a:r>
              <a:rPr lang="en-US" altLang="zh-CN" dirty="0" smtClean="0"/>
              <a:t> &gt;&gt; </a:t>
            </a:r>
            <a:r>
              <a:rPr lang="en-US" altLang="zh-CN" i="1" dirty="0" err="1" smtClean="0"/>
              <a:t>M</a:t>
            </a:r>
            <a:r>
              <a:rPr lang="en-US" altLang="zh-CN" sz="1800" i="1" dirty="0" err="1" smtClean="0"/>
              <a:t>i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93273" y="436400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Sharp growth of group-level objects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869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/>
              <a:t> (using linear/non-linear regression)</a:t>
            </a:r>
          </a:p>
          <a:p>
            <a:pPr lvl="2"/>
            <a:r>
              <a:rPr lang="en-US" altLang="zh-CN" dirty="0"/>
              <a:t>Reveal space complexity of user code (e.g., O(n), O(n</a:t>
            </a:r>
            <a:r>
              <a:rPr lang="en-US" altLang="zh-CN" baseline="30000" dirty="0"/>
              <a:t>2</a:t>
            </a:r>
            <a:r>
              <a:rPr lang="en-US" altLang="zh-CN" dirty="0"/>
              <a:t>), …)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Sharp growth </a:t>
            </a:r>
            <a:r>
              <a:rPr lang="en-US" altLang="zh-CN" dirty="0"/>
              <a:t>(using outlier detection)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93273" y="436400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Sharp growth of group-level objects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467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15670</TotalTime>
  <Words>8422</Words>
  <Application>Microsoft Macintosh PowerPoint</Application>
  <PresentationFormat>On-screen Show (4:3)</PresentationFormat>
  <Paragraphs>2107</Paragraphs>
  <Slides>112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15" baseType="lpstr">
      <vt:lpstr>Office Theme</vt:lpstr>
      <vt:lpstr>Equation</vt:lpstr>
      <vt:lpstr>Document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Overview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 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RQ2: OOM fix patterns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Conclusions</vt:lpstr>
      <vt:lpstr>PowerPoint Presentation</vt:lpstr>
      <vt:lpstr>Motivation</vt:lpstr>
      <vt:lpstr>Motivation – Current memory profilers </vt:lpstr>
      <vt:lpstr>Our work – Memory profiler for MR applications</vt:lpstr>
      <vt:lpstr>Our work – Memory profiler for MR applications</vt:lpstr>
      <vt:lpstr>Mprof – Memory profiling</vt:lpstr>
      <vt:lpstr>Mprof – Memory profiling</vt:lpstr>
      <vt:lpstr>Mprof – Memory problem diagnosis</vt:lpstr>
      <vt:lpstr>Mprof – Design and implementation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counters</vt:lpstr>
      <vt:lpstr>Mprof – User code profiler</vt:lpstr>
      <vt:lpstr>Mprof – User code profiler – Code template</vt:lpstr>
      <vt:lpstr>Mprof – User code profiler – Code template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Correlation analysis</vt:lpstr>
      <vt:lpstr>Mprof – Correlation analysis</vt:lpstr>
      <vt:lpstr>Mprof – Correlation analysis</vt:lpstr>
      <vt:lpstr>Mprof – summary</vt:lpstr>
      <vt:lpstr>Mprof – used for diagnosing memory problems</vt:lpstr>
      <vt:lpstr>Mprof – identify memory-consuming code snippets</vt:lpstr>
      <vt:lpstr>Mprof – identify root causes in user code and error-related data</vt:lpstr>
      <vt:lpstr>Mprof – identify the skewed data and improper configurations</vt:lpstr>
      <vt:lpstr>Mprof – identify the skewed data and improper configurations</vt:lpstr>
      <vt:lpstr>Mprof – identify the skewed data and improper configurations</vt:lpstr>
      <vt:lpstr>Mprof – Evaluation</vt:lpstr>
      <vt:lpstr>Mprof – Evaluation – Case study 1</vt:lpstr>
      <vt:lpstr>Mprof – Evaluation – Case study 2</vt:lpstr>
      <vt:lpstr>Mprof – Evaluation – Case study 3</vt:lpstr>
      <vt:lpstr>Mprof – Limitation and discussion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4140</cp:revision>
  <cp:lastPrinted>2015-08-26T03:13:19Z</cp:lastPrinted>
  <dcterms:created xsi:type="dcterms:W3CDTF">2015-08-19T15:04:14Z</dcterms:created>
  <dcterms:modified xsi:type="dcterms:W3CDTF">2015-11-17T15:20:07Z</dcterms:modified>
</cp:coreProperties>
</file>